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3" name="Group"/>
          <p:cNvGrpSpPr/>
          <p:nvPr/>
        </p:nvGrpSpPr>
        <p:grpSpPr>
          <a:xfrm>
            <a:off x="7735388" y="10688724"/>
            <a:ext cx="10386826" cy="1303014"/>
            <a:chOff x="0" y="0"/>
            <a:chExt cx="10386824" cy="1303013"/>
          </a:xfrm>
        </p:grpSpPr>
        <p:sp>
          <p:nvSpPr>
            <p:cNvPr id="151" name="Line"/>
            <p:cNvSpPr/>
            <p:nvPr/>
          </p:nvSpPr>
          <p:spPr>
            <a:xfrm>
              <a:off x="0" y="0"/>
              <a:ext cx="10386825" cy="0"/>
            </a:xfrm>
            <a:prstGeom prst="line">
              <a:avLst/>
            </a:prstGeom>
            <a:noFill/>
            <a:ln w="127000" cap="flat">
              <a:solidFill>
                <a:srgbClr val="FFFFFF"/>
              </a:solidFill>
              <a:prstDash val="solid"/>
              <a:miter lim="400000"/>
              <a:tailEnd type="triangle" w="med" len="med"/>
            </a:ln>
            <a:effectLst/>
          </p:spPr>
          <p:txBody>
            <a:bodyPr wrap="square" lIns="50800" tIns="50800" rIns="50800" bIns="50800" numCol="1" anchor="ctr">
              <a:noAutofit/>
            </a:bodyPr>
            <a:lstStyle/>
            <a:p>
              <a:pPr/>
            </a:p>
          </p:txBody>
        </p:sp>
        <p:sp>
          <p:nvSpPr>
            <p:cNvPr id="152" name="Time"/>
            <p:cNvSpPr txBox="1"/>
            <p:nvPr/>
          </p:nvSpPr>
          <p:spPr>
            <a:xfrm>
              <a:off x="924136" y="382737"/>
              <a:ext cx="7064949" cy="920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5300"/>
              </a:lvl1pPr>
            </a:lstStyle>
            <a:p>
              <a:pPr/>
              <a:r>
                <a:t>Time</a:t>
              </a:r>
            </a:p>
          </p:txBody>
        </p:sp>
      </p:grpSp>
      <p:grpSp>
        <p:nvGrpSpPr>
          <p:cNvPr id="156" name="Group"/>
          <p:cNvGrpSpPr/>
          <p:nvPr/>
        </p:nvGrpSpPr>
        <p:grpSpPr>
          <a:xfrm>
            <a:off x="7735389" y="3678324"/>
            <a:ext cx="9106263" cy="840569"/>
            <a:chOff x="0" y="0"/>
            <a:chExt cx="9106262" cy="840568"/>
          </a:xfrm>
        </p:grpSpPr>
        <p:sp>
          <p:nvSpPr>
            <p:cNvPr id="154" name="Line"/>
            <p:cNvSpPr/>
            <p:nvPr/>
          </p:nvSpPr>
          <p:spPr>
            <a:xfrm>
              <a:off x="0" y="0"/>
              <a:ext cx="9106263" cy="0"/>
            </a:xfrm>
            <a:prstGeom prst="line">
              <a:avLst/>
            </a:prstGeom>
            <a:noFill/>
            <a:ln w="127000" cap="flat">
              <a:solidFill>
                <a:schemeClr val="accent4">
                  <a:hueOff val="475731"/>
                  <a:satOff val="-4338"/>
                  <a:lumOff val="10182"/>
                </a:schemeClr>
              </a:solidFill>
              <a:prstDash val="solid"/>
              <a:miter lim="400000"/>
              <a:tailEnd type="triangle" w="med" len="med"/>
            </a:ln>
            <a:effectLst/>
          </p:spPr>
          <p:txBody>
            <a:bodyPr wrap="square" lIns="50800" tIns="50800" rIns="50800" bIns="50800" numCol="1" anchor="ctr">
              <a:noAutofit/>
            </a:bodyPr>
            <a:lstStyle/>
            <a:p>
              <a:pPr/>
            </a:p>
          </p:txBody>
        </p:sp>
        <p:sp>
          <p:nvSpPr>
            <p:cNvPr id="155" name="Bible"/>
            <p:cNvSpPr txBox="1"/>
            <p:nvPr/>
          </p:nvSpPr>
          <p:spPr>
            <a:xfrm>
              <a:off x="1020657" y="32382"/>
              <a:ext cx="7064948" cy="808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4700">
                  <a:solidFill>
                    <a:schemeClr val="accent4">
                      <a:hueOff val="475731"/>
                      <a:satOff val="-4338"/>
                      <a:lumOff val="10182"/>
                    </a:schemeClr>
                  </a:solidFill>
                </a:defRPr>
              </a:lvl1pPr>
            </a:lstStyle>
            <a:p>
              <a:pPr/>
              <a:r>
                <a:t>Bible</a:t>
              </a:r>
            </a:p>
          </p:txBody>
        </p:sp>
      </p:grpSp>
      <p:grpSp>
        <p:nvGrpSpPr>
          <p:cNvPr id="159" name="Group"/>
          <p:cNvGrpSpPr/>
          <p:nvPr/>
        </p:nvGrpSpPr>
        <p:grpSpPr>
          <a:xfrm>
            <a:off x="3611778" y="3124200"/>
            <a:ext cx="4147922" cy="7632701"/>
            <a:chOff x="0" y="190500"/>
            <a:chExt cx="4147921" cy="7632700"/>
          </a:xfrm>
        </p:grpSpPr>
        <p:sp>
          <p:nvSpPr>
            <p:cNvPr id="157" name="Line"/>
            <p:cNvSpPr/>
            <p:nvPr/>
          </p:nvSpPr>
          <p:spPr>
            <a:xfrm flipV="1">
              <a:off x="4147921" y="190500"/>
              <a:ext cx="1" cy="7632700"/>
            </a:xfrm>
            <a:prstGeom prst="line">
              <a:avLst/>
            </a:prstGeom>
            <a:noFill/>
            <a:ln w="127000" cap="flat">
              <a:solidFill>
                <a:srgbClr val="FFFFFF"/>
              </a:solidFill>
              <a:prstDash val="solid"/>
              <a:miter lim="400000"/>
              <a:tailEnd type="oval" w="med" len="med"/>
            </a:ln>
            <a:effectLst/>
          </p:spPr>
          <p:txBody>
            <a:bodyPr wrap="square" lIns="50800" tIns="50800" rIns="50800" bIns="50800" numCol="1" anchor="ctr">
              <a:noAutofit/>
            </a:bodyPr>
            <a:lstStyle/>
            <a:p>
              <a:pPr/>
            </a:p>
          </p:txBody>
        </p:sp>
        <p:sp>
          <p:nvSpPr>
            <p:cNvPr id="158" name="Ethical…"/>
            <p:cNvSpPr txBox="1"/>
            <p:nvPr/>
          </p:nvSpPr>
          <p:spPr>
            <a:xfrm>
              <a:off x="0" y="3045062"/>
              <a:ext cx="3393644" cy="1758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sz="5300"/>
              </a:pPr>
              <a:r>
                <a:t>Ethical</a:t>
              </a:r>
            </a:p>
            <a:p>
              <a:pPr>
                <a:defRPr b="1" sz="5300"/>
              </a:pPr>
              <a:r>
                <a:t>Standards</a:t>
              </a:r>
            </a:p>
          </p:txBody>
        </p:sp>
      </p:grpSp>
      <p:grpSp>
        <p:nvGrpSpPr>
          <p:cNvPr id="162" name="Group"/>
          <p:cNvGrpSpPr/>
          <p:nvPr/>
        </p:nvGrpSpPr>
        <p:grpSpPr>
          <a:xfrm>
            <a:off x="7689246" y="3692880"/>
            <a:ext cx="9047327" cy="5523182"/>
            <a:chOff x="0" y="0"/>
            <a:chExt cx="9047326" cy="5523180"/>
          </a:xfrm>
        </p:grpSpPr>
        <p:sp>
          <p:nvSpPr>
            <p:cNvPr id="164" name="Connection Line"/>
            <p:cNvSpPr/>
            <p:nvPr/>
          </p:nvSpPr>
          <p:spPr>
            <a:xfrm>
              <a:off x="131635" y="0"/>
              <a:ext cx="8915692" cy="5523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117" y="4812"/>
                    <a:pt x="15317" y="12012"/>
                    <a:pt x="21600" y="21600"/>
                  </a:cubicBezTo>
                </a:path>
              </a:pathLst>
            </a:custGeom>
            <a:noFill/>
            <a:ln w="127000" cap="flat">
              <a:solidFill>
                <a:schemeClr val="accent5">
                  <a:hueOff val="106044"/>
                  <a:satOff val="10158"/>
                  <a:lumOff val="16042"/>
                </a:schemeClr>
              </a:solidFill>
              <a:prstDash val="solid"/>
              <a:miter lim="400000"/>
              <a:tailEnd type="triangle" w="med" len="med"/>
            </a:ln>
            <a:effectLst/>
          </p:spPr>
          <p:txBody>
            <a:bodyPr/>
            <a:lstStyle/>
            <a:p>
              <a:pPr/>
            </a:p>
          </p:txBody>
        </p:sp>
        <p:sp>
          <p:nvSpPr>
            <p:cNvPr id="161" name="Culture"/>
            <p:cNvSpPr txBox="1"/>
            <p:nvPr/>
          </p:nvSpPr>
          <p:spPr>
            <a:xfrm>
              <a:off x="0" y="2336635"/>
              <a:ext cx="7064948" cy="808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4700">
                  <a:solidFill>
                    <a:schemeClr val="accent5">
                      <a:hueOff val="106044"/>
                      <a:satOff val="10158"/>
                      <a:lumOff val="16042"/>
                    </a:schemeClr>
                  </a:solidFill>
                </a:defRPr>
              </a:lvl1pPr>
            </a:lstStyle>
            <a:p>
              <a:pPr/>
              <a:r>
                <a:t>Culture</a:t>
              </a:r>
            </a:p>
          </p:txBody>
        </p:sp>
      </p:grpSp>
      <p:sp>
        <p:nvSpPr>
          <p:cNvPr id="163" name="As time passes, Biblical standards are considered “radical,”…"/>
          <p:cNvSpPr txBox="1"/>
          <p:nvPr/>
        </p:nvSpPr>
        <p:spPr>
          <a:xfrm>
            <a:off x="4717186" y="541223"/>
            <a:ext cx="15142669" cy="14067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As time passes, Biblical standards are considered “radical,” </a:t>
            </a:r>
          </a:p>
          <a:p>
            <a:pPr>
              <a:defRPr sz="4400"/>
            </a:pPr>
            <a:r>
              <a:t>although Scripture remains unchanged.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down)" transition="in">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 presetID="18" grpId="2" fill="hold">
                                  <p:stCondLst>
                                    <p:cond delay="0"/>
                                  </p:stCondLst>
                                  <p:iterate type="el" backwards="0">
                                    <p:tmAbs val="0"/>
                                  </p:iterate>
                                  <p:childTnLst>
                                    <p:set>
                                      <p:cBhvr>
                                        <p:cTn id="11" fill="hold"/>
                                        <p:tgtEl>
                                          <p:spTgt spid="153"/>
                                        </p:tgtEl>
                                        <p:attrNameLst>
                                          <p:attrName>style.visibility</p:attrName>
                                        </p:attrNameLst>
                                      </p:cBhvr>
                                      <p:to>
                                        <p:strVal val="visible"/>
                                      </p:to>
                                    </p:set>
                                    <p:animEffect filter="strips(upRight)" transition="in">
                                      <p:cBhvr>
                                        <p:cTn id="12" dur="10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56"/>
                                        </p:tgtEl>
                                        <p:attrNameLst>
                                          <p:attrName>style.visibility</p:attrName>
                                        </p:attrNameLst>
                                      </p:cBhvr>
                                      <p:to>
                                        <p:strVal val="visible"/>
                                      </p:to>
                                    </p:set>
                                    <p:animEffect filter="wipe(left)" transition="in">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6" presetID="18" grpId="4" fill="hold">
                                  <p:stCondLst>
                                    <p:cond delay="0"/>
                                  </p:stCondLst>
                                  <p:iterate type="el" backwards="0">
                                    <p:tmAbs val="0"/>
                                  </p:iterate>
                                  <p:childTnLst>
                                    <p:set>
                                      <p:cBhvr>
                                        <p:cTn id="21" fill="hold"/>
                                        <p:tgtEl>
                                          <p:spTgt spid="162"/>
                                        </p:tgtEl>
                                        <p:attrNameLst>
                                          <p:attrName>style.visibility</p:attrName>
                                        </p:attrNameLst>
                                      </p:cBhvr>
                                      <p:to>
                                        <p:strVal val="visible"/>
                                      </p:to>
                                    </p:set>
                                    <p:animEffect filter="strips(downRight)" transition="in">
                                      <p:cBhvr>
                                        <p:cTn id="22" dur="1000"/>
                                        <p:tgtEl>
                                          <p:spTgt spid="16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63"/>
                                        </p:tgtEl>
                                        <p:attrNameLst>
                                          <p:attrName>style.visibility</p:attrName>
                                        </p:attrNameLst>
                                      </p:cBhvr>
                                      <p:to>
                                        <p:strVal val="visible"/>
                                      </p:to>
                                    </p:set>
                                    <p:animEffect filter="wipe(left)" transition="in">
                                      <p:cBhvr>
                                        <p:cTn id="27"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3"/>
      <p:bldP build="whole" bldLvl="1" animBg="1" rev="0" advAuto="0" spid="153" grpId="2"/>
      <p:bldP build="whole" bldLvl="1" animBg="1" rev="0" advAuto="0" spid="159" grpId="1"/>
      <p:bldP build="whole" bldLvl="1" animBg="1" rev="0" advAuto="0" spid="162" grpId="4"/>
      <p:bldP build="whole" bldLvl="1" animBg="1" rev="0" advAuto="0" spid="163" grpId="5"/>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67" name="Preference vs. Principle"/>
          <p:cNvSpPr txBox="1"/>
          <p:nvPr>
            <p:ph type="title"/>
          </p:nvPr>
        </p:nvSpPr>
        <p:spPr>
          <a:xfrm>
            <a:off x="1206500" y="6632859"/>
            <a:ext cx="21971000" cy="4648201"/>
          </a:xfrm>
          <a:prstGeom prst="rect">
            <a:avLst/>
          </a:prstGeom>
        </p:spPr>
        <p:txBody>
          <a:bodyPr/>
          <a:lstStyle>
            <a:lvl1pPr>
              <a:defRPr spc="-348">
                <a:solidFill>
                  <a:srgbClr val="000000"/>
                </a:solidFill>
                <a:effectLst>
                  <a:outerShdw sx="100000" sy="100000" kx="0" ky="0" algn="b" rotWithShape="0" blurRad="38100" dist="63500" dir="19080000">
                    <a:srgbClr val="434343">
                      <a:alpha val="80000"/>
                    </a:srgbClr>
                  </a:outerShdw>
                </a:effectLst>
              </a:defRPr>
            </a:lvl1pPr>
          </a:lstStyle>
          <a:p>
            <a:pPr/>
            <a:r>
              <a:t>Preference vs. Principle</a:t>
            </a:r>
          </a:p>
        </p:txBody>
      </p:sp>
      <p:sp>
        <p:nvSpPr>
          <p:cNvPr id="168" name="Understanding the Disconnect in Our Religious Dialogue"/>
          <p:cNvSpPr txBox="1"/>
          <p:nvPr>
            <p:ph type="body" sz="quarter" idx="1"/>
          </p:nvPr>
        </p:nvSpPr>
        <p:spPr>
          <a:xfrm>
            <a:off x="1206500" y="11118069"/>
            <a:ext cx="21971000" cy="1144688"/>
          </a:xfrm>
          <a:prstGeom prst="rect">
            <a:avLst/>
          </a:prstGeom>
        </p:spPr>
        <p:txBody>
          <a:bodyPr/>
          <a:lstStyle>
            <a:lvl1pPr>
              <a:defRPr>
                <a:solidFill>
                  <a:schemeClr val="accent5">
                    <a:hueOff val="128995"/>
                    <a:satOff val="10158"/>
                    <a:lumOff val="-13824"/>
                  </a:schemeClr>
                </a:solidFill>
                <a:effectLst>
                  <a:outerShdw sx="100000" sy="100000" kx="0" ky="0" algn="b" rotWithShape="0" blurRad="12700" dist="38100" dir="18900000">
                    <a:srgbClr val="000000"/>
                  </a:outerShdw>
                </a:effectLst>
              </a:defRPr>
            </a:lvl1pPr>
          </a:lstStyle>
          <a:p>
            <a:pPr/>
            <a:r>
              <a:t>Understanding the Disconnect in Our Religious Dialogue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5" presetID="3"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blinds(vertical)" transition="in">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5" presetID="3" grpId="2" fill="hold">
                                  <p:stCondLst>
                                    <p:cond delay="0"/>
                                  </p:stCondLst>
                                  <p:iterate type="el" backwards="0">
                                    <p:tmAbs val="0"/>
                                  </p:iterate>
                                  <p:childTnLst>
                                    <p:set>
                                      <p:cBhvr>
                                        <p:cTn id="11" fill="hold"/>
                                        <p:tgtEl>
                                          <p:spTgt spid="168"/>
                                        </p:tgtEl>
                                        <p:attrNameLst>
                                          <p:attrName>style.visibility</p:attrName>
                                        </p:attrNameLst>
                                      </p:cBhvr>
                                      <p:to>
                                        <p:strVal val="visible"/>
                                      </p:to>
                                    </p:set>
                                    <p:animEffect filter="blinds(vertical)" transition="in">
                                      <p:cBhvr>
                                        <p:cTn id="12"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2"/>
      <p:bldP build="whole" bldLvl="1" animBg="1" rev="0" advAuto="0" spid="16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71" name="We must do as we have been instructed"/>
          <p:cNvSpPr txBox="1"/>
          <p:nvPr>
            <p:ph type="title"/>
          </p:nvPr>
        </p:nvSpPr>
        <p:spPr>
          <a:xfrm>
            <a:off x="5366991" y="3213803"/>
            <a:ext cx="13650018" cy="1163527"/>
          </a:xfrm>
          <a:prstGeom prst="rect">
            <a:avLst/>
          </a:prstGeom>
        </p:spPr>
        <p:txBody>
          <a:bodyPr anchor="t"/>
          <a:lstStyle>
            <a:lvl1pPr algn="ctr">
              <a:lnSpc>
                <a:spcPct val="90000"/>
              </a:lnSpc>
              <a:spcBef>
                <a:spcPts val="4500"/>
              </a:spcBef>
              <a:defRPr i="1" spc="0" sz="4800">
                <a:effectLst>
                  <a:outerShdw sx="100000" sy="100000" kx="0" ky="0" algn="b" rotWithShape="0" blurRad="12700" dist="50800" dir="18900000">
                    <a:srgbClr val="000000"/>
                  </a:outerShdw>
                </a:effectLst>
              </a:defRPr>
            </a:lvl1pPr>
          </a:lstStyle>
          <a:p>
            <a:pPr/>
            <a:r>
              <a:t>We must do as we have been instructed</a:t>
            </a:r>
          </a:p>
        </p:txBody>
      </p:sp>
      <p:sp>
        <p:nvSpPr>
          <p:cNvPr id="172" name="What Is The Principle?"/>
          <p:cNvSpPr txBox="1"/>
          <p:nvPr>
            <p:ph type="body" sz="quarter" idx="1"/>
          </p:nvPr>
        </p:nvSpPr>
        <p:spPr>
          <a:xfrm>
            <a:off x="6010712" y="1303601"/>
            <a:ext cx="12362576"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What Is The Principle?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wipe(left)" transition="in">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71"/>
                                        </p:tgtEl>
                                        <p:attrNameLst>
                                          <p:attrName>style.visibility</p:attrName>
                                        </p:attrNameLst>
                                      </p:cBhvr>
                                      <p:to>
                                        <p:strVal val="visible"/>
                                      </p:to>
                                    </p:set>
                                    <p:animEffect filter="wipe(left)" transition="in">
                                      <p:cBhvr>
                                        <p:cTn id="12"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whole" bldLvl="1" animBg="1" rev="0" advAuto="0" spid="171"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75" name="The Principle Throughout History"/>
          <p:cNvSpPr txBox="1"/>
          <p:nvPr>
            <p:ph type="body" sz="quarter" idx="1"/>
          </p:nvPr>
        </p:nvSpPr>
        <p:spPr>
          <a:xfrm>
            <a:off x="3967408" y="2014801"/>
            <a:ext cx="16449184"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The Principle Throughout History</a:t>
            </a:r>
          </a:p>
        </p:txBody>
      </p:sp>
      <p:sp>
        <p:nvSpPr>
          <p:cNvPr id="176" name="“When it is a matter of worshiping God, we are not to give any attention whatever to our own imagination. But we are to follow in all simplicity what He has ordained in His Word, without adding anything to it at all.”…"/>
          <p:cNvSpPr txBox="1"/>
          <p:nvPr/>
        </p:nvSpPr>
        <p:spPr>
          <a:xfrm>
            <a:off x="4437855" y="4498721"/>
            <a:ext cx="15508290" cy="5775923"/>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spcBef>
                <a:spcPts val="3600"/>
              </a:spcBef>
              <a:defRPr b="1" i="1" sz="4800">
                <a:effectLst>
                  <a:outerShdw sx="100000" sy="100000" kx="0" ky="0" algn="b" rotWithShape="0" blurRad="12700" dist="50800" dir="18900000">
                    <a:srgbClr val="000000"/>
                  </a:outerShdw>
                </a:effectLst>
              </a:defRPr>
            </a:pPr>
            <a:r>
              <a:t>“When it is a matter of worshiping God, we are not to give any attention whatever to our own imagination. But we are to follow in all simplicity what He has ordained in His Word, without adding anything to it at all.”</a:t>
            </a:r>
          </a:p>
          <a:p>
            <a:pPr>
              <a:lnSpc>
                <a:spcPct val="90000"/>
              </a:lnSpc>
              <a:spcBef>
                <a:spcPts val="1200"/>
              </a:spcBef>
              <a:defRPr b="1" i="1" sz="4800">
                <a:solidFill>
                  <a:schemeClr val="accent4"/>
                </a:solidFill>
                <a:effectLst>
                  <a:outerShdw sx="100000" sy="100000" kx="0" ky="0" algn="b" rotWithShape="0" blurRad="12700" dist="50800" dir="18900000">
                    <a:srgbClr val="000000"/>
                  </a:outerShdw>
                </a:effectLst>
              </a:defRPr>
            </a:pPr>
            <a:r>
              <a:t>John Calvin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wipe(left)" transition="in">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76"/>
                                        </p:tgtEl>
                                        <p:attrNameLst>
                                          <p:attrName>style.visibility</p:attrName>
                                        </p:attrNameLst>
                                      </p:cBhvr>
                                      <p:to>
                                        <p:strVal val="visible"/>
                                      </p:to>
                                    </p:set>
                                    <p:animEffect filter="wipe(left)" transition="in">
                                      <p:cBhvr>
                                        <p:cTn id="12"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2"/>
      <p:bldP build="whole" bldLvl="1" animBg="1" rev="0" advAuto="0" spid="17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79" name="The Principle Throughout History"/>
          <p:cNvSpPr txBox="1"/>
          <p:nvPr>
            <p:ph type="body" sz="quarter" idx="1"/>
          </p:nvPr>
        </p:nvSpPr>
        <p:spPr>
          <a:xfrm>
            <a:off x="3967408" y="2014801"/>
            <a:ext cx="16449184"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The Principle Throughout History</a:t>
            </a:r>
          </a:p>
        </p:txBody>
      </p:sp>
      <p:sp>
        <p:nvSpPr>
          <p:cNvPr id="180" name="“[God] does not wish to be served according to the will and imagination of man, but according to His own will… this is why He has universally forbidden all men… to ‘add unto the word which I commanded you.’”…"/>
          <p:cNvSpPr txBox="1"/>
          <p:nvPr/>
        </p:nvSpPr>
        <p:spPr>
          <a:xfrm>
            <a:off x="4437855" y="4498721"/>
            <a:ext cx="15508290" cy="5775923"/>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spcBef>
                <a:spcPts val="3600"/>
              </a:spcBef>
              <a:defRPr b="1" i="1" sz="4800">
                <a:effectLst>
                  <a:outerShdw sx="100000" sy="100000" kx="0" ky="0" algn="b" rotWithShape="0" blurRad="12700" dist="50800" dir="18900000">
                    <a:srgbClr val="000000"/>
                  </a:outerShdw>
                </a:effectLst>
              </a:defRPr>
            </a:pPr>
            <a:r>
              <a:t>“[God] does not wish to be served according to the will and imagination of man, but according to His own will… this is why He has universally forbidden all men… to ‘add unto the word which I commanded you.’”</a:t>
            </a:r>
          </a:p>
          <a:p>
            <a:pPr>
              <a:lnSpc>
                <a:spcPct val="90000"/>
              </a:lnSpc>
              <a:spcBef>
                <a:spcPts val="1200"/>
              </a:spcBef>
              <a:defRPr b="1" i="1" sz="4800">
                <a:solidFill>
                  <a:schemeClr val="accent4"/>
                </a:solidFill>
                <a:effectLst>
                  <a:outerShdw sx="100000" sy="100000" kx="0" ky="0" algn="b" rotWithShape="0" blurRad="12700" dist="50800" dir="18900000">
                    <a:srgbClr val="000000"/>
                  </a:outerShdw>
                </a:effectLst>
              </a:defRPr>
            </a:pPr>
            <a:r>
              <a:t>Pierre Viret</a:t>
            </a:r>
          </a:p>
          <a:p>
            <a:pPr>
              <a:lnSpc>
                <a:spcPct val="90000"/>
              </a:lnSpc>
              <a:defRPr b="1" i="1" sz="4800">
                <a:solidFill>
                  <a:schemeClr val="accent4"/>
                </a:solidFill>
                <a:effectLst>
                  <a:outerShdw sx="100000" sy="100000" kx="0" ky="0" algn="b" rotWithShape="0" blurRad="12700" dist="50800" dir="18900000">
                    <a:srgbClr val="000000"/>
                  </a:outerShdw>
                </a:effectLst>
              </a:defRPr>
            </a:pPr>
            <a:r>
              <a:rPr b="0"/>
              <a:t>(French Reformer, 1511-1571)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wipe(left)" transition="in">
                                      <p:cBhvr>
                                        <p:cTn id="7"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83" name="The Principle Throughout History"/>
          <p:cNvSpPr txBox="1"/>
          <p:nvPr>
            <p:ph type="body" sz="quarter" idx="1"/>
          </p:nvPr>
        </p:nvSpPr>
        <p:spPr>
          <a:xfrm>
            <a:off x="3967408" y="2014801"/>
            <a:ext cx="16449184"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The Principle Throughout History</a:t>
            </a:r>
          </a:p>
        </p:txBody>
      </p:sp>
      <p:sp>
        <p:nvSpPr>
          <p:cNvPr id="184" name="“… all worshiping, honouring, or service invented by the brain of man in the religion of God, without His own express commandment, is idolatry.”…"/>
          <p:cNvSpPr txBox="1"/>
          <p:nvPr/>
        </p:nvSpPr>
        <p:spPr>
          <a:xfrm>
            <a:off x="4437855" y="4498721"/>
            <a:ext cx="15508290" cy="5775923"/>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spcBef>
                <a:spcPts val="3600"/>
              </a:spcBef>
              <a:defRPr b="1" i="1" sz="4800">
                <a:effectLst>
                  <a:outerShdw sx="100000" sy="100000" kx="0" ky="0" algn="b" rotWithShape="0" blurRad="12700" dist="50800" dir="18900000">
                    <a:srgbClr val="000000"/>
                  </a:outerShdw>
                </a:effectLst>
              </a:defRPr>
            </a:pPr>
            <a:r>
              <a:t>“… all worshiping, honouring, or service invented by the brain of man in the religion of God, without His own express commandment, is idolatry.”</a:t>
            </a:r>
          </a:p>
          <a:p>
            <a:pPr>
              <a:lnSpc>
                <a:spcPct val="90000"/>
              </a:lnSpc>
              <a:spcBef>
                <a:spcPts val="1200"/>
              </a:spcBef>
              <a:defRPr b="1" i="1" sz="4800">
                <a:solidFill>
                  <a:schemeClr val="accent4"/>
                </a:solidFill>
                <a:effectLst>
                  <a:outerShdw sx="100000" sy="100000" kx="0" ky="0" algn="b" rotWithShape="0" blurRad="12700" dist="50800" dir="18900000">
                    <a:srgbClr val="000000"/>
                  </a:outerShdw>
                </a:effectLst>
              </a:defRPr>
            </a:pPr>
            <a:r>
              <a:t>John Knox</a:t>
            </a:r>
          </a:p>
          <a:p>
            <a:pPr>
              <a:lnSpc>
                <a:spcPct val="90000"/>
              </a:lnSpc>
              <a:defRPr b="1" i="1" sz="4800">
                <a:solidFill>
                  <a:schemeClr val="accent4"/>
                </a:solidFill>
                <a:effectLst>
                  <a:outerShdw sx="100000" sy="100000" kx="0" ky="0" algn="b" rotWithShape="0" blurRad="12700" dist="50800" dir="18900000">
                    <a:srgbClr val="000000"/>
                  </a:outerShdw>
                </a:effectLst>
              </a:defRPr>
            </a:pPr>
            <a:r>
              <a:rPr b="0"/>
              <a:t>(1515-1572)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wipe(left)" transition="in">
                                      <p:cBhvr>
                                        <p:cTn id="7"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87" name="The Principle Throughout History"/>
          <p:cNvSpPr txBox="1"/>
          <p:nvPr>
            <p:ph type="body" sz="quarter" idx="1"/>
          </p:nvPr>
        </p:nvSpPr>
        <p:spPr>
          <a:xfrm>
            <a:off x="3967408" y="2014801"/>
            <a:ext cx="16449184"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The Principle Throughout History</a:t>
            </a:r>
          </a:p>
        </p:txBody>
      </p:sp>
      <p:sp>
        <p:nvSpPr>
          <p:cNvPr id="188" name="“The whole counsel of God concerning all things necessary for His own glory, man's salvation, faith, and life, is either expressly set down or necessarily contained in the Holy Scripture: unto which nothing at any time is to be added, whether by new reve"/>
          <p:cNvSpPr txBox="1"/>
          <p:nvPr/>
        </p:nvSpPr>
        <p:spPr>
          <a:xfrm>
            <a:off x="946775" y="4498721"/>
            <a:ext cx="22490450" cy="8040894"/>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413955">
              <a:spcBef>
                <a:spcPts val="3500"/>
              </a:spcBef>
              <a:defRPr b="1" i="1" sz="4752">
                <a:effectLst>
                  <a:outerShdw sx="100000" sy="100000" kx="0" ky="0" algn="b" rotWithShape="0" blurRad="12573" dist="50292" dir="18900000">
                    <a:srgbClr val="000000"/>
                  </a:outerShdw>
                </a:effectLst>
              </a:defRPr>
            </a:pPr>
            <a:r>
              <a:t>“The whole counsel of God concerning all things necessary for His own glory, man's salvation, faith, and life, is either expressly set down or necessarily contained in the Holy Scripture: unto which nothing at any time is to be added, whether by new revelation of the Spirit, or traditions of men…</a:t>
            </a:r>
          </a:p>
          <a:p>
            <a:pPr defTabSz="2413955">
              <a:spcBef>
                <a:spcPts val="3500"/>
              </a:spcBef>
              <a:defRPr b="1" i="1" sz="4752">
                <a:effectLst>
                  <a:outerShdw sx="100000" sy="100000" kx="0" ky="0" algn="b" rotWithShape="0" blurRad="12573" dist="50292" dir="18900000">
                    <a:srgbClr val="000000"/>
                  </a:outerShdw>
                </a:effectLst>
              </a:defRPr>
            </a:pPr>
            <a:r>
              <a:t>The acceptable way of worshipping the true God, is instituted by Himself, and so limited by His own revealed will, that He may not be worshipped according to the imagination and devices of men,… or any other way not prescribed in the Holy Scriptures.”</a:t>
            </a:r>
          </a:p>
          <a:p>
            <a:pPr defTabSz="2413955">
              <a:lnSpc>
                <a:spcPct val="90000"/>
              </a:lnSpc>
              <a:spcBef>
                <a:spcPts val="1100"/>
              </a:spcBef>
              <a:defRPr b="1" i="1" sz="4752">
                <a:solidFill>
                  <a:schemeClr val="accent4"/>
                </a:solidFill>
                <a:effectLst>
                  <a:outerShdw sx="100000" sy="100000" kx="0" ky="0" algn="b" rotWithShape="0" blurRad="12573" dist="50292" dir="18900000">
                    <a:srgbClr val="000000"/>
                  </a:outerShdw>
                </a:effectLst>
              </a:defRPr>
            </a:pPr>
            <a:r>
              <a:t>The London Baptist Confession of Faith</a:t>
            </a:r>
          </a:p>
          <a:p>
            <a:pPr defTabSz="2413955">
              <a:lnSpc>
                <a:spcPct val="90000"/>
              </a:lnSpc>
              <a:defRPr b="1" i="1" sz="4752">
                <a:solidFill>
                  <a:schemeClr val="accent4"/>
                </a:solidFill>
                <a:effectLst>
                  <a:outerShdw sx="100000" sy="100000" kx="0" ky="0" algn="b" rotWithShape="0" blurRad="12573" dist="50292" dir="18900000">
                    <a:srgbClr val="000000"/>
                  </a:outerShdw>
                </a:effectLst>
              </a:defRPr>
            </a:pPr>
            <a:r>
              <a:rPr b="0"/>
              <a:t>(Puritan Baptists, 1689)</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wipe(left)" transition="in">
                                      <p:cBhvr>
                                        <p:cTn id="7"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91" name="We must do as we have been instructed"/>
          <p:cNvSpPr txBox="1"/>
          <p:nvPr>
            <p:ph type="title"/>
          </p:nvPr>
        </p:nvSpPr>
        <p:spPr>
          <a:xfrm>
            <a:off x="5366991" y="3213803"/>
            <a:ext cx="13650018" cy="1163527"/>
          </a:xfrm>
          <a:prstGeom prst="rect">
            <a:avLst/>
          </a:prstGeom>
        </p:spPr>
        <p:txBody>
          <a:bodyPr anchor="t"/>
          <a:lstStyle>
            <a:lvl1pPr algn="ctr">
              <a:lnSpc>
                <a:spcPct val="90000"/>
              </a:lnSpc>
              <a:spcBef>
                <a:spcPts val="4500"/>
              </a:spcBef>
              <a:defRPr i="1" spc="0" sz="4800"/>
            </a:lvl1pPr>
          </a:lstStyle>
          <a:p>
            <a:pPr/>
            <a:r>
              <a:t>We must do as we have been instructed</a:t>
            </a:r>
          </a:p>
        </p:txBody>
      </p:sp>
      <p:sp>
        <p:nvSpPr>
          <p:cNvPr id="192" name="What Is The Principle?"/>
          <p:cNvSpPr txBox="1"/>
          <p:nvPr>
            <p:ph type="body" sz="quarter" idx="1"/>
          </p:nvPr>
        </p:nvSpPr>
        <p:spPr>
          <a:xfrm>
            <a:off x="6010712" y="1303601"/>
            <a:ext cx="12362576" cy="1815291"/>
          </a:xfrm>
          <a:prstGeom prst="rect">
            <a:avLst/>
          </a:prstGeom>
        </p:spPr>
        <p:txBody>
          <a:bodyPr anchor="ctr"/>
          <a:lstStyle>
            <a:lvl1pPr algn="ctr">
              <a:defRPr sz="8100">
                <a:solidFill>
                  <a:schemeClr val="accent4"/>
                </a:solidFill>
                <a:effectLst>
                  <a:outerShdw sx="100000" sy="100000" kx="0" ky="0" algn="b" rotWithShape="0" blurRad="12700" dist="38100" dir="18900000">
                    <a:srgbClr val="000000"/>
                  </a:outerShdw>
                </a:effectLst>
              </a:defRPr>
            </a:lvl1pPr>
          </a:lstStyle>
          <a:p>
            <a:pPr/>
            <a:r>
              <a:t>What Is The Principle?</a:t>
            </a:r>
          </a:p>
        </p:txBody>
      </p:sp>
      <p:sp>
        <p:nvSpPr>
          <p:cNvPr id="193" name="Moses &amp; the Tabernacle (Exodus 40)…"/>
          <p:cNvSpPr txBox="1"/>
          <p:nvPr/>
        </p:nvSpPr>
        <p:spPr>
          <a:xfrm>
            <a:off x="5089236" y="5144203"/>
            <a:ext cx="14205528" cy="6806798"/>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nSpc>
                <a:spcPct val="80000"/>
              </a:lnSpc>
              <a:spcBef>
                <a:spcPts val="3600"/>
              </a:spcBef>
              <a:defRPr b="1" i="1" sz="4800">
                <a:effectLst>
                  <a:outerShdw sx="100000" sy="100000" kx="0" ky="0" algn="b" rotWithShape="0" blurRad="12700" dist="50800" dir="18900000">
                    <a:srgbClr val="000000"/>
                  </a:outerShdw>
                </a:effectLst>
              </a:defRPr>
            </a:pPr>
            <a:r>
              <a:t>Moses &amp; the Tabernacle </a:t>
            </a:r>
            <a:r>
              <a:rPr>
                <a:solidFill>
                  <a:schemeClr val="accent4"/>
                </a:solidFill>
              </a:rPr>
              <a:t>(Exodus 40)</a:t>
            </a:r>
          </a:p>
          <a:p>
            <a:pPr>
              <a:lnSpc>
                <a:spcPct val="80000"/>
              </a:lnSpc>
              <a:spcBef>
                <a:spcPts val="3600"/>
              </a:spcBef>
              <a:defRPr b="1" i="1" sz="4800">
                <a:effectLst>
                  <a:outerShdw sx="100000" sy="100000" kx="0" ky="0" algn="b" rotWithShape="0" blurRad="12700" dist="50800" dir="18900000">
                    <a:srgbClr val="000000"/>
                  </a:outerShdw>
                </a:effectLst>
              </a:defRPr>
            </a:pPr>
            <a:r>
              <a:t>Nadab &amp; Abihu </a:t>
            </a:r>
            <a:r>
              <a:rPr>
                <a:solidFill>
                  <a:schemeClr val="accent4"/>
                </a:solidFill>
              </a:rPr>
              <a:t>(Leviticus 10)</a:t>
            </a:r>
          </a:p>
          <a:p>
            <a:pPr>
              <a:lnSpc>
                <a:spcPct val="80000"/>
              </a:lnSpc>
              <a:spcBef>
                <a:spcPts val="3600"/>
              </a:spcBef>
              <a:defRPr b="1" i="1" sz="4800">
                <a:effectLst>
                  <a:outerShdw sx="100000" sy="100000" kx="0" ky="0" algn="b" rotWithShape="0" blurRad="12700" dist="50800" dir="18900000">
                    <a:srgbClr val="000000"/>
                  </a:outerShdw>
                </a:effectLst>
              </a:defRPr>
            </a:pPr>
            <a:r>
              <a:t>Uzzah &amp; the Ark </a:t>
            </a:r>
            <a:r>
              <a:rPr>
                <a:solidFill>
                  <a:schemeClr val="accent4"/>
                </a:solidFill>
              </a:rPr>
              <a:t>(1 Chron. 13, 15)</a:t>
            </a:r>
          </a:p>
          <a:p>
            <a:pPr>
              <a:lnSpc>
                <a:spcPct val="80000"/>
              </a:lnSpc>
              <a:spcBef>
                <a:spcPts val="3600"/>
              </a:spcBef>
              <a:defRPr b="1" i="1" sz="4800">
                <a:effectLst>
                  <a:outerShdw sx="100000" sy="100000" kx="0" ky="0" algn="b" rotWithShape="0" blurRad="12700" dist="50800" dir="18900000">
                    <a:srgbClr val="000000"/>
                  </a:outerShdw>
                </a:effectLst>
              </a:defRPr>
            </a:pPr>
            <a:r>
              <a:t>Nehemiah &amp; the Feast of Tabernacles </a:t>
            </a:r>
            <a:r>
              <a:rPr>
                <a:solidFill>
                  <a:schemeClr val="accent4"/>
                </a:solidFill>
              </a:rPr>
              <a:t>(Neh. 8)</a:t>
            </a:r>
          </a:p>
          <a:p>
            <a:pPr>
              <a:lnSpc>
                <a:spcPct val="80000"/>
              </a:lnSpc>
              <a:spcBef>
                <a:spcPts val="3600"/>
              </a:spcBef>
              <a:defRPr b="1" i="1" sz="4800">
                <a:effectLst>
                  <a:outerShdw sx="100000" sy="100000" kx="0" ky="0" algn="b" rotWithShape="0" blurRad="12700" dist="50800" dir="18900000">
                    <a:srgbClr val="000000"/>
                  </a:outerShdw>
                </a:effectLst>
              </a:defRPr>
            </a:pPr>
            <a:r>
              <a:t>Paul to Corinth </a:t>
            </a:r>
            <a:r>
              <a:rPr>
                <a:solidFill>
                  <a:schemeClr val="accent4"/>
                </a:solidFill>
              </a:rPr>
              <a:t>(1 Cor. 14:37; 4:17)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Effect filter="wipe(left)" transition="in">
                                      <p:cBhvr>
                                        <p:cTn id="7" dur="1000"/>
                                        <p:tgtEl>
                                          <p:spTgt spid="19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93">
                                            <p:txEl>
                                              <p:pRg st="0" end="0"/>
                                            </p:txEl>
                                          </p:spTgt>
                                        </p:tgtEl>
                                        <p:attrNameLst>
                                          <p:attrName>style.visibility</p:attrName>
                                        </p:attrNameLst>
                                      </p:cBhvr>
                                      <p:to>
                                        <p:strVal val="visible"/>
                                      </p:to>
                                    </p:set>
                                    <p:animEffect filter="wipe(left)" transition="in">
                                      <p:cBhvr>
                                        <p:cTn id="10" dur="10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93">
                                            <p:txEl>
                                              <p:pRg st="1" end="1"/>
                                            </p:txEl>
                                          </p:spTgt>
                                        </p:tgtEl>
                                        <p:attrNameLst>
                                          <p:attrName>style.visibility</p:attrName>
                                        </p:attrNameLst>
                                      </p:cBhvr>
                                      <p:to>
                                        <p:strVal val="visible"/>
                                      </p:to>
                                    </p:set>
                                    <p:animEffect filter="wipe(left)" transition="in">
                                      <p:cBhvr>
                                        <p:cTn id="15" dur="10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93">
                                            <p:txEl>
                                              <p:pRg st="2" end="2"/>
                                            </p:txEl>
                                          </p:spTgt>
                                        </p:tgtEl>
                                        <p:attrNameLst>
                                          <p:attrName>style.visibility</p:attrName>
                                        </p:attrNameLst>
                                      </p:cBhvr>
                                      <p:to>
                                        <p:strVal val="visible"/>
                                      </p:to>
                                    </p:set>
                                    <p:animEffect filter="wipe(left)" transition="in">
                                      <p:cBhvr>
                                        <p:cTn id="20" dur="1000"/>
                                        <p:tgtEl>
                                          <p:spTgt spid="19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93">
                                            <p:txEl>
                                              <p:pRg st="3" end="3"/>
                                            </p:txEl>
                                          </p:spTgt>
                                        </p:tgtEl>
                                        <p:attrNameLst>
                                          <p:attrName>style.visibility</p:attrName>
                                        </p:attrNameLst>
                                      </p:cBhvr>
                                      <p:to>
                                        <p:strVal val="visible"/>
                                      </p:to>
                                    </p:set>
                                    <p:animEffect filter="wipe(left)" transition="in">
                                      <p:cBhvr>
                                        <p:cTn id="25" dur="1000"/>
                                        <p:tgtEl>
                                          <p:spTgt spid="19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93">
                                            <p:txEl>
                                              <p:pRg st="4" end="4"/>
                                            </p:txEl>
                                          </p:spTgt>
                                        </p:tgtEl>
                                        <p:attrNameLst>
                                          <p:attrName>style.visibility</p:attrName>
                                        </p:attrNameLst>
                                      </p:cBhvr>
                                      <p:to>
                                        <p:strVal val="visible"/>
                                      </p:to>
                                    </p:set>
                                    <p:animEffect filter="wipe(left)" transition="in">
                                      <p:cBhvr>
                                        <p:cTn id="30" dur="1000"/>
                                        <p:tgtEl>
                                          <p:spTgt spid="19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sixteen-miles-out-Uc6kiKdW2_g-unsplash.jpg" descr="sixteen-miles-out-Uc6kiKdW2_g-unsplash.jpg"/>
          <p:cNvPicPr>
            <a:picLocks noChangeAspect="1"/>
          </p:cNvPicPr>
          <p:nvPr>
            <p:ph type="pic" idx="21"/>
          </p:nvPr>
        </p:nvPicPr>
        <p:blipFill>
          <a:blip r:embed="rId2">
            <a:extLst/>
          </a:blip>
          <a:srcRect l="0" t="31250" r="0" b="31250"/>
          <a:stretch>
            <a:fillRect/>
          </a:stretch>
        </p:blipFill>
        <p:spPr>
          <a:xfrm>
            <a:off x="0" y="0"/>
            <a:ext cx="24384000" cy="13716000"/>
          </a:xfrm>
          <a:prstGeom prst="rect">
            <a:avLst/>
          </a:prstGeom>
        </p:spPr>
      </p:pic>
      <p:sp>
        <p:nvSpPr>
          <p:cNvPr id="196" name="God’s Commands &amp; Our Understanding"/>
          <p:cNvSpPr txBox="1"/>
          <p:nvPr>
            <p:ph type="body" sz="quarter" idx="1"/>
          </p:nvPr>
        </p:nvSpPr>
        <p:spPr>
          <a:xfrm>
            <a:off x="2880013" y="821001"/>
            <a:ext cx="18623974" cy="2257906"/>
          </a:xfrm>
          <a:prstGeom prst="rect">
            <a:avLst/>
          </a:prstGeom>
        </p:spPr>
        <p:txBody>
          <a:bodyPr anchor="ctr"/>
          <a:lstStyle>
            <a:lvl1pPr algn="ctr" defTabSz="767715">
              <a:defRPr sz="7719">
                <a:solidFill>
                  <a:schemeClr val="accent4"/>
                </a:solidFill>
                <a:effectLst>
                  <a:outerShdw sx="100000" sy="100000" kx="0" ky="0" algn="b" rotWithShape="0" blurRad="11811" dist="35433" dir="18900000">
                    <a:srgbClr val="000000"/>
                  </a:outerShdw>
                </a:effectLst>
              </a:defRPr>
            </a:lvl1pPr>
          </a:lstStyle>
          <a:p>
            <a:pPr/>
            <a:r>
              <a:t>God’s Commands &amp; Our Understanding</a:t>
            </a:r>
          </a:p>
        </p:txBody>
      </p:sp>
      <p:sp>
        <p:nvSpPr>
          <p:cNvPr id="197" name="God’s Instruction May Have:…"/>
          <p:cNvSpPr txBox="1"/>
          <p:nvPr/>
        </p:nvSpPr>
        <p:spPr>
          <a:xfrm>
            <a:off x="5089236" y="3925003"/>
            <a:ext cx="14205528" cy="6806798"/>
          </a:xfrm>
          <a:prstGeom prst="rect">
            <a:avLst/>
          </a:prstGeom>
          <a:solidFill>
            <a:srgbClr val="6C6C6C">
              <a:alpha val="80248"/>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nSpc>
                <a:spcPct val="80000"/>
              </a:lnSpc>
              <a:spcBef>
                <a:spcPts val="3600"/>
              </a:spcBef>
              <a:defRPr b="1" i="1" sz="4800">
                <a:effectLst>
                  <a:outerShdw sx="100000" sy="100000" kx="0" ky="0" algn="b" rotWithShape="0" blurRad="12700" dist="50800" dir="18900000">
                    <a:srgbClr val="000000"/>
                  </a:outerShdw>
                </a:effectLst>
              </a:defRPr>
            </a:pPr>
            <a:r>
              <a:t>God’s Instruction May Have:</a:t>
            </a:r>
          </a:p>
          <a:p>
            <a:pPr>
              <a:lnSpc>
                <a:spcPct val="80000"/>
              </a:lnSpc>
              <a:spcBef>
                <a:spcPts val="3600"/>
              </a:spcBef>
              <a:defRPr b="1" i="1" sz="4800">
                <a:effectLst>
                  <a:outerShdw sx="100000" sy="100000" kx="0" ky="0" algn="b" rotWithShape="0" blurRad="12700" dist="50800" dir="18900000">
                    <a:srgbClr val="000000"/>
                  </a:outerShdw>
                </a:effectLst>
              </a:defRPr>
            </a:pPr>
            <a:r>
              <a:t>A </a:t>
            </a:r>
            <a:r>
              <a:rPr>
                <a:solidFill>
                  <a:schemeClr val="accent4"/>
                </a:solidFill>
              </a:rPr>
              <a:t>MORAL</a:t>
            </a:r>
            <a:r>
              <a:t> value</a:t>
            </a:r>
          </a:p>
          <a:p>
            <a:pPr>
              <a:lnSpc>
                <a:spcPct val="80000"/>
              </a:lnSpc>
              <a:spcBef>
                <a:spcPts val="3600"/>
              </a:spcBef>
              <a:defRPr b="1" i="1" sz="4800">
                <a:effectLst>
                  <a:outerShdw sx="100000" sy="100000" kx="0" ky="0" algn="b" rotWithShape="0" blurRad="12700" dist="50800" dir="18900000">
                    <a:srgbClr val="000000"/>
                  </a:outerShdw>
                </a:effectLst>
              </a:defRPr>
            </a:pPr>
            <a:r>
              <a:t>A </a:t>
            </a:r>
            <a:r>
              <a:rPr>
                <a:solidFill>
                  <a:schemeClr val="accent4"/>
                </a:solidFill>
              </a:rPr>
              <a:t>SPIRITUAL</a:t>
            </a:r>
            <a:r>
              <a:t> value</a:t>
            </a:r>
          </a:p>
          <a:p>
            <a:pPr>
              <a:lnSpc>
                <a:spcPct val="80000"/>
              </a:lnSpc>
              <a:spcBef>
                <a:spcPts val="3600"/>
              </a:spcBef>
              <a:defRPr b="1" i="1" sz="4800">
                <a:effectLst>
                  <a:outerShdw sx="100000" sy="100000" kx="0" ky="0" algn="b" rotWithShape="0" blurRad="12700" dist="50800" dir="18900000">
                    <a:srgbClr val="000000"/>
                  </a:outerShdw>
                </a:effectLst>
              </a:defRPr>
            </a:pPr>
            <a:r>
              <a:t>An </a:t>
            </a:r>
            <a:r>
              <a:rPr>
                <a:solidFill>
                  <a:schemeClr val="accent4"/>
                </a:solidFill>
              </a:rPr>
              <a:t>UNKNOWN</a:t>
            </a:r>
            <a:r>
              <a:t> value</a:t>
            </a:r>
          </a:p>
          <a:p>
            <a:pPr>
              <a:lnSpc>
                <a:spcPct val="80000"/>
              </a:lnSpc>
              <a:spcBef>
                <a:spcPts val="3600"/>
              </a:spcBef>
              <a:defRPr b="1" i="1" sz="4800">
                <a:effectLst>
                  <a:outerShdw sx="100000" sy="100000" kx="0" ky="0" algn="b" rotWithShape="0" blurRad="12700" dist="50800" dir="18900000">
                    <a:srgbClr val="000000"/>
                  </a:outerShdw>
                </a:effectLst>
              </a:defRPr>
            </a:pPr>
            <a:r>
              <a:t>Unknown </a:t>
            </a:r>
            <a:r>
              <a:rPr sz="6700"/>
              <a:t>≠</a:t>
            </a:r>
            <a:r>
              <a:t> Non-existent!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animEffect filter="wipe(left)" transition="in">
                                      <p:cBhvr>
                                        <p:cTn id="7" dur="1000"/>
                                        <p:tgtEl>
                                          <p:spTgt spid="19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97">
                                            <p:txEl>
                                              <p:pRg st="0" end="0"/>
                                            </p:txEl>
                                          </p:spTgt>
                                        </p:tgtEl>
                                        <p:attrNameLst>
                                          <p:attrName>style.visibility</p:attrName>
                                        </p:attrNameLst>
                                      </p:cBhvr>
                                      <p:to>
                                        <p:strVal val="visible"/>
                                      </p:to>
                                    </p:set>
                                    <p:animEffect filter="wipe(left)" transition="in">
                                      <p:cBhvr>
                                        <p:cTn id="10" dur="1000"/>
                                        <p:tgtEl>
                                          <p:spTgt spid="1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97">
                                            <p:txEl>
                                              <p:pRg st="1" end="1"/>
                                            </p:txEl>
                                          </p:spTgt>
                                        </p:tgtEl>
                                        <p:attrNameLst>
                                          <p:attrName>style.visibility</p:attrName>
                                        </p:attrNameLst>
                                      </p:cBhvr>
                                      <p:to>
                                        <p:strVal val="visible"/>
                                      </p:to>
                                    </p:set>
                                    <p:animEffect filter="wipe(left)" transition="in">
                                      <p:cBhvr>
                                        <p:cTn id="15" dur="1000"/>
                                        <p:tgtEl>
                                          <p:spTgt spid="1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97">
                                            <p:txEl>
                                              <p:pRg st="2" end="2"/>
                                            </p:txEl>
                                          </p:spTgt>
                                        </p:tgtEl>
                                        <p:attrNameLst>
                                          <p:attrName>style.visibility</p:attrName>
                                        </p:attrNameLst>
                                      </p:cBhvr>
                                      <p:to>
                                        <p:strVal val="visible"/>
                                      </p:to>
                                    </p:set>
                                    <p:animEffect filter="wipe(left)" transition="in">
                                      <p:cBhvr>
                                        <p:cTn id="20" dur="1000"/>
                                        <p:tgtEl>
                                          <p:spTgt spid="19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97">
                                            <p:txEl>
                                              <p:pRg st="3" end="3"/>
                                            </p:txEl>
                                          </p:spTgt>
                                        </p:tgtEl>
                                        <p:attrNameLst>
                                          <p:attrName>style.visibility</p:attrName>
                                        </p:attrNameLst>
                                      </p:cBhvr>
                                      <p:to>
                                        <p:strVal val="visible"/>
                                      </p:to>
                                    </p:set>
                                    <p:animEffect filter="wipe(left)" transition="in">
                                      <p:cBhvr>
                                        <p:cTn id="25" dur="1000"/>
                                        <p:tgtEl>
                                          <p:spTgt spid="1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97">
                                            <p:txEl>
                                              <p:pRg st="4" end="4"/>
                                            </p:txEl>
                                          </p:spTgt>
                                        </p:tgtEl>
                                        <p:attrNameLst>
                                          <p:attrName>style.visibility</p:attrName>
                                        </p:attrNameLst>
                                      </p:cBhvr>
                                      <p:to>
                                        <p:strVal val="visible"/>
                                      </p:to>
                                    </p:set>
                                    <p:animEffect filter="wipe(left)" transition="in">
                                      <p:cBhvr>
                                        <p:cTn id="30" dur="1000"/>
                                        <p:tgtEl>
                                          <p:spTgt spid="19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